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2" r:id="rId4"/>
    <p:sldId id="273" r:id="rId5"/>
    <p:sldId id="274" r:id="rId6"/>
    <p:sldId id="275" r:id="rId7"/>
    <p:sldId id="261" r:id="rId8"/>
    <p:sldId id="265" r:id="rId9"/>
    <p:sldId id="270" r:id="rId10"/>
    <p:sldId id="262" r:id="rId11"/>
    <p:sldId id="266" r:id="rId12"/>
    <p:sldId id="271" r:id="rId13"/>
    <p:sldId id="276" r:id="rId14"/>
    <p:sldId id="263" r:id="rId15"/>
    <p:sldId id="269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7"/>
  </p:normalViewPr>
  <p:slideViewPr>
    <p:cSldViewPr snapToGrid="0" snapToObjects="1">
      <p:cViewPr>
        <p:scale>
          <a:sx n="90" d="100"/>
          <a:sy n="90" d="100"/>
        </p:scale>
        <p:origin x="89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67661-C49F-8847-ACD9-69B53E1E05F9}" type="datetimeFigureOut">
              <a:rPr lang="en-US" smtClean="0"/>
              <a:t>6/29/17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77E0C-BC8A-E94A-8C0A-6918BA5BD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52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74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9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71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1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8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42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16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0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1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33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76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65EA1-1110-D349-AE97-0D040A8574FC}" type="datetimeFigureOut">
              <a:rPr lang="en-US" smtClean="0"/>
              <a:t>6/29/17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3B64E-2B67-9640-B278-BD220FC63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73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venir Book" charset="0"/>
          <a:ea typeface="Avenir Book" charset="0"/>
          <a:cs typeface="Avenir Book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" y="1122363"/>
            <a:ext cx="11064240" cy="2387600"/>
          </a:xfrm>
        </p:spPr>
        <p:txBody>
          <a:bodyPr>
            <a:normAutofit/>
          </a:bodyPr>
          <a:lstStyle/>
          <a:p>
            <a:pPr algn="l"/>
            <a:r>
              <a:rPr lang="en-US" sz="6700" b="1" dirty="0">
                <a:solidFill>
                  <a:schemeClr val="accent1"/>
                </a:solidFill>
              </a:rPr>
              <a:t>Highways </a:t>
            </a:r>
            <a:r>
              <a:rPr lang="en-US" sz="6700" b="1" dirty="0" smtClean="0">
                <a:solidFill>
                  <a:schemeClr val="accent1"/>
                </a:solidFill>
              </a:rPr>
              <a:t>and words:</a:t>
            </a:r>
            <a:r>
              <a:rPr lang="en-US" b="1" dirty="0" smtClean="0">
                <a:solidFill>
                  <a:schemeClr val="accent1"/>
                </a:solidFill>
              </a:rPr>
              <a:t/>
            </a:r>
            <a:br>
              <a:rPr lang="en-US" b="1" dirty="0" smtClean="0">
                <a:solidFill>
                  <a:schemeClr val="accent1"/>
                </a:solidFill>
              </a:rPr>
            </a:br>
            <a:r>
              <a:rPr lang="en-US" sz="4000" dirty="0">
                <a:solidFill>
                  <a:schemeClr val="accent1"/>
                </a:solidFill>
              </a:rPr>
              <a:t>Does </a:t>
            </a:r>
            <a:r>
              <a:rPr lang="en-US" sz="4000" dirty="0" smtClean="0">
                <a:solidFill>
                  <a:schemeClr val="accent1"/>
                </a:solidFill>
              </a:rPr>
              <a:t>isolation predict cultural homogeneity and distinctiveness?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3309" y="3768436"/>
            <a:ext cx="4894811" cy="2798619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chemeClr val="accent4"/>
                </a:solidFill>
              </a:rPr>
              <a:t>Anjali Bhatt &amp; Molly Lewis</a:t>
            </a:r>
          </a:p>
          <a:p>
            <a:pPr algn="r"/>
            <a:r>
              <a:rPr lang="en-US" sz="3200" dirty="0">
                <a:solidFill>
                  <a:schemeClr val="accent4"/>
                </a:solidFill>
              </a:rPr>
              <a:t>June 30</a:t>
            </a:r>
            <a:r>
              <a:rPr lang="en-US" sz="3200" baseline="30000" dirty="0">
                <a:solidFill>
                  <a:schemeClr val="accent4"/>
                </a:solidFill>
              </a:rPr>
              <a:t>th</a:t>
            </a:r>
            <a:r>
              <a:rPr lang="en-US" sz="3200" dirty="0">
                <a:solidFill>
                  <a:schemeClr val="accent4"/>
                </a:solidFill>
              </a:rPr>
              <a:t>, 2017</a:t>
            </a:r>
          </a:p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r>
              <a:rPr lang="en-US" dirty="0" smtClean="0">
                <a:solidFill>
                  <a:schemeClr val="accent5"/>
                </a:solidFill>
              </a:rPr>
              <a:t>Summer Institute in Computational Social Science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80417" y="5097877"/>
            <a:ext cx="709156" cy="70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4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1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59724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73" y="1299862"/>
            <a:ext cx="7451987" cy="425827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Linguistic Features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30582"/>
            <a:ext cx="3932237" cy="36384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Review </a:t>
            </a:r>
            <a:r>
              <a:rPr lang="en-US" sz="2000" dirty="0">
                <a:solidFill>
                  <a:schemeClr val="accent4"/>
                </a:solidFill>
              </a:rPr>
              <a:t>l</a:t>
            </a:r>
            <a:r>
              <a:rPr lang="en-US" sz="2000" dirty="0" smtClean="0">
                <a:solidFill>
                  <a:schemeClr val="accent4"/>
                </a:solidFill>
              </a:rPr>
              <a:t>ength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Capitalization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Emoji use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Punctuation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Sentiment</a:t>
            </a:r>
          </a:p>
        </p:txBody>
      </p:sp>
    </p:spTree>
    <p:extLst>
      <p:ext uri="{BB962C8B-B14F-4D97-AF65-F5344CB8AC3E}">
        <p14:creationId xmlns:p14="http://schemas.microsoft.com/office/powerpoint/2010/main" val="73770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Linguistic Diversity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30582"/>
            <a:ext cx="3932237" cy="36384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15729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Linguistic Distinctiveness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30582"/>
            <a:ext cx="3932237" cy="36384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179132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64222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Appendix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981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Highway Exits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84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Towns in Iowa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9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>
                <a:solidFill>
                  <a:schemeClr val="accent1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95598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Cultural diversity matters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33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Language is a window into culture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6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What explains within-language variation?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“Code-switching”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9A9790"/>
              </a:clrFrom>
              <a:clrTo>
                <a:srgbClr val="9A979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0" b="100000" l="6198" r="91667">
                        <a14:foregroundMark x1="38958" y1="12083" x2="39375" y2="8750"/>
                        <a14:foregroundMark x1="66979" y1="16167" x2="68438" y2="10083"/>
                        <a14:foregroundMark x1="77865" y1="17667" x2="77552" y2="13083"/>
                        <a14:foregroundMark x1="75052" y1="6083" x2="74375" y2="5917"/>
                        <a14:backgroundMark x1="60052" y1="42250" x2="62865" y2="43917"/>
                        <a14:backgroundMark x1="85365" y1="52083" x2="84427" y2="62583"/>
                        <a14:backgroundMark x1="58542" y1="82333" x2="61250" y2="72000"/>
                        <a14:backgroundMark x1="37552" y1="22500" x2="37448" y2="25917"/>
                        <a14:backgroundMark x1="36406" y1="28000" x2="36250" y2="30583"/>
                        <a14:backgroundMark x1="35052" y1="35917" x2="35625" y2="35417"/>
                        <a14:backgroundMark x1="34740" y1="31083" x2="35208" y2="31833"/>
                        <a14:backgroundMark x1="73073" y1="96333" x2="74792" y2="99917"/>
                        <a14:backgroundMark x1="47292" y1="99417" x2="48073" y2="99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327797"/>
            <a:ext cx="5648325" cy="353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6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Can highways be cultural connectors?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accent4"/>
                </a:solidFill>
              </a:rPr>
              <a:t>Hypothesis 1</a:t>
            </a:r>
            <a:r>
              <a:rPr lang="en-US" dirty="0" smtClean="0">
                <a:solidFill>
                  <a:schemeClr val="accent4"/>
                </a:solidFill>
              </a:rPr>
              <a:t>: Towns further away from highways are more linguistically homogenous</a:t>
            </a:r>
          </a:p>
          <a:p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i="1" dirty="0" smtClean="0">
                <a:solidFill>
                  <a:schemeClr val="accent4"/>
                </a:solidFill>
              </a:rPr>
              <a:t>Hypothesis 2</a:t>
            </a:r>
            <a:r>
              <a:rPr lang="en-US" dirty="0" smtClean="0">
                <a:solidFill>
                  <a:schemeClr val="accent4"/>
                </a:solidFill>
              </a:rPr>
              <a:t>: Towns further away from highways are more linguistically distinctive from each other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25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/>
          <p:cNvSpPr txBox="1">
            <a:spLocks/>
          </p:cNvSpPr>
          <p:nvPr/>
        </p:nvSpPr>
        <p:spPr>
          <a:xfrm>
            <a:off x="2152651" y="523083"/>
            <a:ext cx="7886700" cy="58118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Motivation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1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1"/>
                </a:solidFill>
              </a:rPr>
              <a:t>Methods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Findings</a:t>
            </a:r>
          </a:p>
          <a:p>
            <a:pPr marL="514338" indent="-514338">
              <a:buFont typeface="+mj-lt"/>
              <a:buAutoNum type="arabicPeriod"/>
            </a:pPr>
            <a:endParaRPr lang="en-US" sz="4400" b="1" dirty="0">
              <a:solidFill>
                <a:schemeClr val="accent3"/>
              </a:solidFill>
            </a:endParaRPr>
          </a:p>
          <a:p>
            <a:pPr marL="514338" indent="-514338">
              <a:buFont typeface="+mj-lt"/>
              <a:buAutoNum type="arabicPeriod"/>
            </a:pPr>
            <a:r>
              <a:rPr lang="en-US" sz="4400" b="1" dirty="0">
                <a:solidFill>
                  <a:schemeClr val="accent3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33143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Iowa as a pilot study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30582"/>
            <a:ext cx="3932237" cy="36384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Highway exits from </a:t>
            </a:r>
            <a:r>
              <a:rPr lang="en-US" sz="2000" dirty="0" err="1" smtClean="0">
                <a:solidFill>
                  <a:schemeClr val="accent4"/>
                </a:solidFill>
              </a:rPr>
              <a:t>OpenStreetMap</a:t>
            </a:r>
            <a:r>
              <a:rPr lang="en-US" sz="2000" dirty="0" smtClean="0">
                <a:solidFill>
                  <a:schemeClr val="accent4"/>
                </a:solidFill>
              </a:rPr>
              <a:t> (</a:t>
            </a:r>
            <a:r>
              <a:rPr lang="en-US" sz="2000" dirty="0" smtClean="0">
                <a:solidFill>
                  <a:schemeClr val="accent4"/>
                </a:solidFill>
              </a:rPr>
              <a:t>i</a:t>
            </a:r>
            <a:r>
              <a:rPr lang="en-US" sz="2000" dirty="0" smtClean="0">
                <a:solidFill>
                  <a:schemeClr val="accent4"/>
                </a:solidFill>
              </a:rPr>
              <a:t>ncludes nearby exits outside of Iowa)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946 incorporated cities in Iowa, excluding Des Moines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Driving time to highway ranges from 2 to 83 min </a:t>
            </a:r>
            <a:r>
              <a:rPr lang="en-US" sz="2000" dirty="0" smtClean="0">
                <a:solidFill>
                  <a:schemeClr val="accent4"/>
                </a:solidFill>
              </a:rPr>
              <a:t>(median of 20 min)</a:t>
            </a:r>
          </a:p>
          <a:p>
            <a:pPr>
              <a:lnSpc>
                <a:spcPct val="100000"/>
              </a:lnSpc>
              <a:spcBef>
                <a:spcPts val="1600"/>
              </a:spcBef>
            </a:pP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432473" y="2327564"/>
            <a:ext cx="1496291" cy="3422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NEED  PLOT LEGEND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14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40013" y="1299862"/>
            <a:ext cx="7451987" cy="425827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Text from Google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 smtClean="0">
                <a:solidFill>
                  <a:schemeClr val="accent1"/>
                </a:solidFill>
              </a:rPr>
              <a:t>lace reviews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half" idx="2"/>
          </p:nvPr>
        </p:nvSpPr>
        <p:spPr>
          <a:xfrm>
            <a:off x="839788" y="2230582"/>
            <a:ext cx="3932237" cy="363840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Fetch all reviews for establishments within a 5km radius of city centers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24,469 total reviews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r>
              <a:rPr lang="en-US" sz="2000" dirty="0" smtClean="0">
                <a:solidFill>
                  <a:schemeClr val="accent4"/>
                </a:solidFill>
              </a:rPr>
              <a:t>Retain 546 cities with at least 5 reviews</a:t>
            </a:r>
          </a:p>
          <a:p>
            <a:pPr marL="285750" indent="-285750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</a:pPr>
            <a:endParaRPr lang="en-US" sz="2000" dirty="0" smtClean="0">
              <a:solidFill>
                <a:schemeClr val="accent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32473" y="2327564"/>
            <a:ext cx="1496291" cy="3422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REDO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2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tanford GSB">
      <a:dk1>
        <a:srgbClr val="000000"/>
      </a:dk1>
      <a:lt1>
        <a:srgbClr val="FFFFFF"/>
      </a:lt1>
      <a:dk2>
        <a:srgbClr val="A4001D"/>
      </a:dk2>
      <a:lt2>
        <a:srgbClr val="FFFFFF"/>
      </a:lt2>
      <a:accent1>
        <a:srgbClr val="A4001D"/>
      </a:accent1>
      <a:accent2>
        <a:srgbClr val="7D021F"/>
      </a:accent2>
      <a:accent3>
        <a:srgbClr val="A6A6A6"/>
      </a:accent3>
      <a:accent4>
        <a:srgbClr val="595959"/>
      </a:accent4>
      <a:accent5>
        <a:srgbClr val="DDC59C"/>
      </a:accent5>
      <a:accent6>
        <a:srgbClr val="B57A21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501</TotalTime>
  <Words>185</Words>
  <Application>Microsoft Macintosh PowerPoint</Application>
  <PresentationFormat>Widescreen</PresentationFormat>
  <Paragraphs>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Avenir Book</vt:lpstr>
      <vt:lpstr>Calibri</vt:lpstr>
      <vt:lpstr>Arial</vt:lpstr>
      <vt:lpstr>Office Theme</vt:lpstr>
      <vt:lpstr>Highways and words: Does isolation predict cultural homogeneity and distinctiveness?</vt:lpstr>
      <vt:lpstr>PowerPoint Presentation</vt:lpstr>
      <vt:lpstr>Cultural diversity matters</vt:lpstr>
      <vt:lpstr>Language is a window into culture</vt:lpstr>
      <vt:lpstr>What explains within-language variation?</vt:lpstr>
      <vt:lpstr>Can highways be cultural connectors?</vt:lpstr>
      <vt:lpstr>PowerPoint Presentation</vt:lpstr>
      <vt:lpstr>Iowa as a pilot study</vt:lpstr>
      <vt:lpstr>Text from Google place reviews</vt:lpstr>
      <vt:lpstr>PowerPoint Presentation</vt:lpstr>
      <vt:lpstr>Linguistic Features</vt:lpstr>
      <vt:lpstr>Linguistic Diversity</vt:lpstr>
      <vt:lpstr>Linguistic Distinctiveness</vt:lpstr>
      <vt:lpstr>PowerPoint Presentation</vt:lpstr>
      <vt:lpstr>Appendix</vt:lpstr>
      <vt:lpstr>Highway Exits</vt:lpstr>
      <vt:lpstr>Towns in Iowa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Highways and words: Does transience predict cultural diversity?</dc:title>
  <dc:creator>Anjali Bhatt</dc:creator>
  <cp:lastModifiedBy>Anjali Bhatt</cp:lastModifiedBy>
  <cp:revision>14</cp:revision>
  <dcterms:created xsi:type="dcterms:W3CDTF">2017-06-29T18:39:41Z</dcterms:created>
  <dcterms:modified xsi:type="dcterms:W3CDTF">2017-06-30T03:00:41Z</dcterms:modified>
</cp:coreProperties>
</file>